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embeddedFontLst>
    <p:embeddedFont>
      <p:font typeface="Calibri" panose="020F050202020403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206" userDrawn="1">
          <p15:clr>
            <a:srgbClr val="A4A3A4"/>
          </p15:clr>
        </p15:guide>
        <p15:guide id="2" pos="79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C5B4C8"/>
    <a:srgbClr val="FF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26" autoAdjust="0"/>
    <p:restoredTop sz="94660"/>
  </p:normalViewPr>
  <p:slideViewPr>
    <p:cSldViewPr snapToGrid="0">
      <p:cViewPr>
        <p:scale>
          <a:sx n="33" d="100"/>
          <a:sy n="33" d="100"/>
        </p:scale>
        <p:origin x="1004" y="-2016"/>
      </p:cViewPr>
      <p:guideLst>
        <p:guide orient="horz" pos="10206"/>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alphaModFix amt="49000"/>
            <a:lum/>
          </a:blip>
          <a:srcRect/>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1474997" y="1338555"/>
            <a:ext cx="21936030" cy="3534332"/>
          </a:xfrm>
          <a:prstGeom prst="rect">
            <a:avLst/>
          </a:prstGeom>
          <a:solidFill>
            <a:srgbClr val="FFE1E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lvl="0"/>
            <a:endParaRPr sz="4800" b="1" i="0" u="none" strike="noStrike" cap="none" dirty="0">
              <a:solidFill>
                <a:srgbClr val="FF0000"/>
              </a:solidFill>
              <a:sym typeface="Arial"/>
            </a:endParaRP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3" name="Resim 2">
            <a:extLst>
              <a:ext uri="{FF2B5EF4-FFF2-40B4-BE49-F238E27FC236}">
                <a16:creationId xmlns:a16="http://schemas.microsoft.com/office/drawing/2014/main" xmlns="" id="{81A42AAE-DE5E-43EF-9114-7F48B414803D}"/>
              </a:ext>
            </a:extLst>
          </p:cNvPr>
          <p:cNvPicPr>
            <a:picLocks noChangeAspect="1"/>
          </p:cNvPicPr>
          <p:nvPr/>
        </p:nvPicPr>
        <p:blipFill>
          <a:blip r:embed="rId3"/>
          <a:stretch>
            <a:fillRect/>
          </a:stretch>
        </p:blipFill>
        <p:spPr>
          <a:xfrm>
            <a:off x="20223863" y="3126330"/>
            <a:ext cx="2978791" cy="1700881"/>
          </a:xfrm>
          <a:prstGeom prst="rect">
            <a:avLst/>
          </a:prstGeom>
        </p:spPr>
      </p:pic>
      <p:sp>
        <p:nvSpPr>
          <p:cNvPr id="7" name="Shape 89"/>
          <p:cNvSpPr/>
          <p:nvPr/>
        </p:nvSpPr>
        <p:spPr>
          <a:xfrm>
            <a:off x="1120156" y="3520844"/>
            <a:ext cx="21115779" cy="1236022"/>
          </a:xfrm>
          <a:prstGeom prst="rect">
            <a:avLst/>
          </a:prstGeom>
          <a:noFill/>
          <a:ln>
            <a:noFill/>
          </a:ln>
        </p:spPr>
        <p:txBody>
          <a:bodyPr spcFirstLastPara="1" wrap="square" lIns="78000" tIns="39000" rIns="78000" bIns="39000" anchor="ctr" anchorCtr="0">
            <a:noAutofit/>
          </a:bodyPr>
          <a:lstStyle/>
          <a:p>
            <a:pPr algn="ctr">
              <a:buClr>
                <a:schemeClr val="dk1"/>
              </a:buClr>
              <a:buSzPts val="2400"/>
            </a:pPr>
            <a:r>
              <a:rPr lang="tr-TR" sz="3600" dirty="0" smtClean="0">
                <a:latin typeface="Times New Roman" panose="02020603050405020304" pitchFamily="18" charset="0"/>
                <a:cs typeface="Times New Roman" panose="02020603050405020304" pitchFamily="18" charset="0"/>
              </a:rPr>
              <a:t>Dilara Nur Sırçancı, Ozan Volkan Yurdakul</a:t>
            </a:r>
            <a:r>
              <a:rPr lang="tr-TR" sz="3600" baseline="30000" dirty="0">
                <a:latin typeface="Times New Roman" panose="02020603050405020304" pitchFamily="18" charset="0"/>
                <a:cs typeface="Times New Roman" panose="02020603050405020304" pitchFamily="18" charset="0"/>
              </a:rPr>
              <a:t>1</a:t>
            </a:r>
            <a:endParaRPr lang="tr-TR" sz="3600" baseline="30000" dirty="0" smtClean="0">
              <a:latin typeface="Times New Roman" panose="02020603050405020304" pitchFamily="18" charset="0"/>
              <a:cs typeface="Times New Roman" panose="02020603050405020304" pitchFamily="18" charset="0"/>
            </a:endParaRPr>
          </a:p>
          <a:p>
            <a:pPr algn="ctr">
              <a:lnSpc>
                <a:spcPct val="107000"/>
              </a:lnSpc>
              <a:spcAft>
                <a:spcPts val="800"/>
              </a:spcAft>
            </a:pPr>
            <a:r>
              <a:rPr lang="tr-TR" sz="2800" baseline="30000" dirty="0">
                <a:latin typeface="Times New Roman" panose="02020603050405020304" pitchFamily="18" charset="0"/>
                <a:ea typeface="Calibri" panose="020F0502020204030204" pitchFamily="34" charset="0"/>
                <a:cs typeface="Times New Roman" panose="02020603050405020304" pitchFamily="18" charset="0"/>
              </a:rPr>
              <a:t>1</a:t>
            </a:r>
            <a:r>
              <a:rPr lang="tr-TR" sz="2800" dirty="0">
                <a:latin typeface="Times New Roman" panose="02020603050405020304" pitchFamily="18" charset="0"/>
                <a:ea typeface="Calibri" panose="020F0502020204030204" pitchFamily="34" charset="0"/>
                <a:cs typeface="Times New Roman" panose="02020603050405020304" pitchFamily="18" charset="0"/>
              </a:rPr>
              <a:t>Bezmialem Vakıf </a:t>
            </a:r>
            <a:r>
              <a:rPr lang="tr-TR" sz="2800" dirty="0" err="1">
                <a:latin typeface="Times New Roman" panose="02020603050405020304" pitchFamily="18" charset="0"/>
                <a:ea typeface="Calibri" panose="020F0502020204030204" pitchFamily="34" charset="0"/>
                <a:cs typeface="Times New Roman" panose="02020603050405020304" pitchFamily="18" charset="0"/>
              </a:rPr>
              <a:t>University</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Faculty</a:t>
            </a:r>
            <a:r>
              <a:rPr lang="tr-TR" sz="2800" dirty="0">
                <a:latin typeface="Times New Roman" panose="02020603050405020304" pitchFamily="18" charset="0"/>
                <a:ea typeface="Calibri" panose="020F0502020204030204" pitchFamily="34" charset="0"/>
                <a:cs typeface="Times New Roman" panose="02020603050405020304" pitchFamily="18" charset="0"/>
              </a:rPr>
              <a:t> of </a:t>
            </a:r>
            <a:r>
              <a:rPr lang="tr-TR" sz="2800" dirty="0" err="1">
                <a:latin typeface="Times New Roman" panose="02020603050405020304" pitchFamily="18" charset="0"/>
                <a:ea typeface="Calibri" panose="020F0502020204030204" pitchFamily="34" charset="0"/>
                <a:cs typeface="Times New Roman" panose="02020603050405020304" pitchFamily="18" charset="0"/>
              </a:rPr>
              <a:t>Medicine</a:t>
            </a:r>
            <a:r>
              <a:rPr lang="tr-TR" sz="2800" dirty="0">
                <a:latin typeface="Times New Roman" panose="02020603050405020304" pitchFamily="18" charset="0"/>
                <a:ea typeface="Calibri" panose="020F0502020204030204" pitchFamily="34" charset="0"/>
                <a:cs typeface="Times New Roman" panose="02020603050405020304" pitchFamily="18" charset="0"/>
              </a:rPr>
              <a:t> , </a:t>
            </a:r>
            <a:r>
              <a:rPr lang="tr-TR" sz="2800" dirty="0" err="1">
                <a:latin typeface="Times New Roman" panose="02020603050405020304" pitchFamily="18" charset="0"/>
                <a:ea typeface="Calibri" panose="020F0502020204030204" pitchFamily="34" charset="0"/>
                <a:cs typeface="Times New Roman" panose="02020603050405020304" pitchFamily="18" charset="0"/>
              </a:rPr>
              <a:t>Istanbul</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Turkey</a:t>
            </a:r>
            <a:r>
              <a:rPr lang="tr-TR" sz="2800" dirty="0">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7000"/>
              </a:lnSpc>
              <a:spcAft>
                <a:spcPts val="800"/>
              </a:spcAft>
            </a:pPr>
            <a:r>
              <a:rPr lang="tr-TR" sz="2800" baseline="30000" dirty="0">
                <a:latin typeface="Times New Roman" panose="02020603050405020304" pitchFamily="18" charset="0"/>
                <a:ea typeface="Calibri" panose="020F0502020204030204" pitchFamily="34" charset="0"/>
                <a:cs typeface="Times New Roman" panose="02020603050405020304" pitchFamily="18" charset="0"/>
              </a:rPr>
              <a:t>2</a:t>
            </a:r>
            <a:r>
              <a:rPr lang="tr-TR" sz="2800" dirty="0">
                <a:latin typeface="Times New Roman" panose="02020603050405020304" pitchFamily="18" charset="0"/>
                <a:ea typeface="Calibri" panose="020F0502020204030204" pitchFamily="34" charset="0"/>
                <a:cs typeface="Times New Roman" panose="02020603050405020304" pitchFamily="18" charset="0"/>
              </a:rPr>
              <a:t>Bezmialem Vakıf </a:t>
            </a:r>
            <a:r>
              <a:rPr lang="tr-TR" sz="2800" dirty="0" err="1">
                <a:latin typeface="Times New Roman" panose="02020603050405020304" pitchFamily="18" charset="0"/>
                <a:ea typeface="Calibri" panose="020F0502020204030204" pitchFamily="34" charset="0"/>
                <a:cs typeface="Times New Roman" panose="02020603050405020304" pitchFamily="18" charset="0"/>
              </a:rPr>
              <a:t>University</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Faculty</a:t>
            </a:r>
            <a:r>
              <a:rPr lang="tr-TR" sz="2800" dirty="0">
                <a:latin typeface="Times New Roman" panose="02020603050405020304" pitchFamily="18" charset="0"/>
                <a:ea typeface="Calibri" panose="020F0502020204030204" pitchFamily="34" charset="0"/>
                <a:cs typeface="Times New Roman" panose="02020603050405020304" pitchFamily="18" charset="0"/>
              </a:rPr>
              <a:t> of </a:t>
            </a:r>
            <a:r>
              <a:rPr lang="tr-TR" sz="2800" dirty="0" err="1">
                <a:latin typeface="Times New Roman" panose="02020603050405020304" pitchFamily="18" charset="0"/>
                <a:ea typeface="Calibri" panose="020F0502020204030204" pitchFamily="34" charset="0"/>
                <a:cs typeface="Times New Roman" panose="02020603050405020304" pitchFamily="18" charset="0"/>
              </a:rPr>
              <a:t>Medicine</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Department</a:t>
            </a:r>
            <a:r>
              <a:rPr lang="tr-TR" sz="2800" dirty="0">
                <a:latin typeface="Times New Roman" panose="02020603050405020304" pitchFamily="18" charset="0"/>
                <a:ea typeface="Calibri" panose="020F0502020204030204" pitchFamily="34" charset="0"/>
                <a:cs typeface="Times New Roman" panose="02020603050405020304" pitchFamily="18" charset="0"/>
              </a:rPr>
              <a:t> of </a:t>
            </a:r>
            <a:r>
              <a:rPr lang="tr-TR" sz="2800" dirty="0" err="1">
                <a:latin typeface="Times New Roman" panose="02020603050405020304" pitchFamily="18" charset="0"/>
                <a:ea typeface="Calibri" panose="020F0502020204030204" pitchFamily="34" charset="0"/>
                <a:cs typeface="Times New Roman" panose="02020603050405020304" pitchFamily="18" charset="0"/>
              </a:rPr>
              <a:t>physical</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therapy</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and</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rehabilitation</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Istanbul</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Turkey</a:t>
            </a:r>
            <a:r>
              <a:rPr lang="tr-TR" sz="2800" dirty="0">
                <a:latin typeface="Times New Roman" panose="02020603050405020304" pitchFamily="18" charset="0"/>
                <a:ea typeface="Calibri" panose="020F0502020204030204" pitchFamily="34" charset="0"/>
                <a:cs typeface="Times New Roman" panose="02020603050405020304" pitchFamily="18" charset="0"/>
              </a:rPr>
              <a:t>.</a:t>
            </a:r>
          </a:p>
          <a:p>
            <a:pPr algn="ctr">
              <a:buClr>
                <a:schemeClr val="dk1"/>
              </a:buClr>
              <a:buSzPts val="2400"/>
            </a:pPr>
            <a:endParaRPr lang="tr-TR" sz="3600" b="1" i="0" u="none" strike="noStrike" cap="none" dirty="0" smtClean="0">
              <a:solidFill>
                <a:schemeClr val="dk1"/>
              </a:solidFill>
              <a:latin typeface="Times New Roman" panose="02020603050405020304" pitchFamily="18" charset="0"/>
              <a:cs typeface="Times New Roman" panose="02020603050405020304" pitchFamily="18" charset="0"/>
              <a:sym typeface="Arial"/>
            </a:endParaRPr>
          </a:p>
        </p:txBody>
      </p:sp>
      <p:sp>
        <p:nvSpPr>
          <p:cNvPr id="5" name="Metin kutusu 4"/>
          <p:cNvSpPr txBox="1"/>
          <p:nvPr/>
        </p:nvSpPr>
        <p:spPr>
          <a:xfrm>
            <a:off x="1809345" y="1447122"/>
            <a:ext cx="20572255" cy="1569660"/>
          </a:xfrm>
          <a:prstGeom prst="rect">
            <a:avLst/>
          </a:prstGeom>
          <a:noFill/>
        </p:spPr>
        <p:txBody>
          <a:bodyPr wrap="square" rtlCol="0">
            <a:spAutoFit/>
          </a:bodyPr>
          <a:lstStyle/>
          <a:p>
            <a:pPr lvl="0" algn="ctr"/>
            <a:r>
              <a:rPr lang="en-US" sz="4800" b="1" dirty="0">
                <a:solidFill>
                  <a:schemeClr val="tx1"/>
                </a:solidFill>
                <a:latin typeface="Times New Roman" panose="02020603050405020304" pitchFamily="18" charset="0"/>
                <a:cs typeface="Times New Roman" panose="02020603050405020304" pitchFamily="18" charset="0"/>
              </a:rPr>
              <a:t>Determining the relationship between elbow and wrist muscle </a:t>
            </a:r>
            <a:r>
              <a:rPr lang="en-US" sz="4800" b="1" dirty="0" smtClean="0">
                <a:solidFill>
                  <a:schemeClr val="tx1"/>
                </a:solidFill>
                <a:latin typeface="Times New Roman" panose="02020603050405020304" pitchFamily="18" charset="0"/>
                <a:cs typeface="Times New Roman" panose="02020603050405020304" pitchFamily="18" charset="0"/>
              </a:rPr>
              <a:t>strength</a:t>
            </a:r>
            <a:r>
              <a:rPr lang="tr-TR" sz="4800" b="1" dirty="0" smtClean="0">
                <a:solidFill>
                  <a:schemeClr val="tx1"/>
                </a:solidFill>
                <a:latin typeface="Times New Roman" panose="02020603050405020304" pitchFamily="18" charset="0"/>
                <a:cs typeface="Times New Roman" panose="02020603050405020304" pitchFamily="18" charset="0"/>
              </a:rPr>
              <a:t> </a:t>
            </a:r>
            <a:r>
              <a:rPr lang="en-US" sz="4800" b="1" dirty="0" smtClean="0">
                <a:solidFill>
                  <a:schemeClr val="tx1"/>
                </a:solidFill>
                <a:latin typeface="Times New Roman" panose="02020603050405020304" pitchFamily="18" charset="0"/>
                <a:cs typeface="Times New Roman" panose="02020603050405020304" pitchFamily="18" charset="0"/>
              </a:rPr>
              <a:t>with </a:t>
            </a:r>
            <a:r>
              <a:rPr lang="en-US" sz="4800" b="1" dirty="0">
                <a:solidFill>
                  <a:schemeClr val="tx1"/>
                </a:solidFill>
                <a:latin typeface="Times New Roman" panose="02020603050405020304" pitchFamily="18" charset="0"/>
                <a:cs typeface="Times New Roman" panose="02020603050405020304" pitchFamily="18" charset="0"/>
              </a:rPr>
              <a:t>disease activity and functionality in patients with </a:t>
            </a:r>
            <a:r>
              <a:rPr lang="en-US" sz="4800" b="1" dirty="0" err="1">
                <a:solidFill>
                  <a:schemeClr val="tx1"/>
                </a:solidFill>
                <a:latin typeface="Times New Roman" panose="02020603050405020304" pitchFamily="18" charset="0"/>
                <a:cs typeface="Times New Roman" panose="02020603050405020304" pitchFamily="18" charset="0"/>
              </a:rPr>
              <a:t>Spondyloarthropathy</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9" name="Shape 84"/>
          <p:cNvSpPr/>
          <p:nvPr/>
        </p:nvSpPr>
        <p:spPr>
          <a:xfrm>
            <a:off x="1583950" y="5172882"/>
            <a:ext cx="10618799" cy="1012011"/>
          </a:xfrm>
          <a:prstGeom prst="rect">
            <a:avLst/>
          </a:prstGeom>
          <a:solidFill>
            <a:srgbClr val="FFE1E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lvl="0" algn="ctr"/>
            <a:r>
              <a:rPr lang="tr-TR" sz="2400" b="1" dirty="0" err="1" smtClean="0">
                <a:solidFill>
                  <a:schemeClr val="tx1"/>
                </a:solidFill>
                <a:latin typeface="Times New Roman" panose="02020603050405020304" pitchFamily="18" charset="0"/>
                <a:cs typeface="Times New Roman" panose="02020603050405020304" pitchFamily="18" charset="0"/>
              </a:rPr>
              <a:t>Introduction</a:t>
            </a:r>
            <a:endParaRPr sz="24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10" name="Shape 84"/>
          <p:cNvSpPr/>
          <p:nvPr/>
        </p:nvSpPr>
        <p:spPr>
          <a:xfrm>
            <a:off x="13061869" y="5215764"/>
            <a:ext cx="10009456" cy="1062069"/>
          </a:xfrm>
          <a:prstGeom prst="rect">
            <a:avLst/>
          </a:prstGeom>
          <a:solidFill>
            <a:srgbClr val="FFE1E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lvl="0" algn="ctr"/>
            <a:r>
              <a:rPr lang="tr-TR" sz="2400" b="1" i="0" u="none" strike="noStrike" cap="none" dirty="0" err="1" smtClean="0">
                <a:solidFill>
                  <a:schemeClr val="tx1"/>
                </a:solidFill>
                <a:latin typeface="Times New Roman" panose="02020603050405020304" pitchFamily="18" charset="0"/>
                <a:cs typeface="Times New Roman" panose="02020603050405020304" pitchFamily="18" charset="0"/>
                <a:sym typeface="Arial"/>
              </a:rPr>
              <a:t>Result</a:t>
            </a:r>
            <a:endParaRPr sz="24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6" name="Metin kutusu 5"/>
          <p:cNvSpPr txBox="1"/>
          <p:nvPr/>
        </p:nvSpPr>
        <p:spPr>
          <a:xfrm>
            <a:off x="2002073" y="6500857"/>
            <a:ext cx="10251663" cy="267765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Ankylosing spondylitis(AS) is an inflammatory disease that, over time, can cause some of the small bones in your spine (vertebrae) to </a:t>
            </a:r>
            <a:r>
              <a:rPr lang="en-US" sz="2400" dirty="0" smtClean="0">
                <a:latin typeface="Times New Roman" panose="02020603050405020304" pitchFamily="18" charset="0"/>
                <a:cs typeface="Times New Roman" panose="02020603050405020304" pitchFamily="18" charset="0"/>
              </a:rPr>
              <a:t>fuse</a:t>
            </a:r>
            <a:r>
              <a:rPr lang="tr-TR" sz="24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Given the risk of chronic inflammation and reduced physical activity, patients are also at risk of accelerated muscle </a:t>
            </a:r>
            <a:r>
              <a:rPr lang="en-US" sz="2400" dirty="0" smtClean="0">
                <a:latin typeface="Times New Roman" panose="02020603050405020304" pitchFamily="18" charset="0"/>
                <a:cs typeface="Times New Roman" panose="02020603050405020304" pitchFamily="18" charset="0"/>
              </a:rPr>
              <a:t>wasting</a:t>
            </a:r>
            <a:r>
              <a:rPr lang="tr-TR" sz="24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 aim to compare the muscle strength of muscle groups in AS patients with the muscle powers of healthy volunteers and to examine the relationship of muscle strengths with disease activity and functionality.</a:t>
            </a:r>
            <a:endParaRPr lang="tr-TR" sz="2400" dirty="0">
              <a:latin typeface="Times New Roman" panose="02020603050405020304" pitchFamily="18" charset="0"/>
              <a:cs typeface="Times New Roman" panose="02020603050405020304" pitchFamily="18" charset="0"/>
            </a:endParaRPr>
          </a:p>
        </p:txBody>
      </p:sp>
      <p:sp>
        <p:nvSpPr>
          <p:cNvPr id="12" name="Shape 84"/>
          <p:cNvSpPr/>
          <p:nvPr/>
        </p:nvSpPr>
        <p:spPr>
          <a:xfrm>
            <a:off x="1826473" y="15087621"/>
            <a:ext cx="10133754" cy="1077111"/>
          </a:xfrm>
          <a:prstGeom prst="rect">
            <a:avLst/>
          </a:prstGeom>
          <a:solidFill>
            <a:srgbClr val="FFE1E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lvl="0" algn="ctr"/>
            <a:r>
              <a:rPr lang="tr-TR" sz="2400" b="1" i="0" u="none" strike="noStrike" cap="none" dirty="0" err="1" smtClean="0">
                <a:solidFill>
                  <a:schemeClr val="tx1"/>
                </a:solidFill>
                <a:latin typeface="Times New Roman" panose="02020603050405020304" pitchFamily="18" charset="0"/>
                <a:cs typeface="Times New Roman" panose="02020603050405020304" pitchFamily="18" charset="0"/>
                <a:sym typeface="Arial"/>
              </a:rPr>
              <a:t>Materials</a:t>
            </a:r>
            <a:r>
              <a:rPr lang="tr-TR" sz="2400" b="1" i="0" u="none" strike="noStrike" cap="none" dirty="0" smtClean="0">
                <a:solidFill>
                  <a:schemeClr val="tx1"/>
                </a:solidFill>
                <a:latin typeface="Times New Roman" panose="02020603050405020304" pitchFamily="18" charset="0"/>
                <a:cs typeface="Times New Roman" panose="02020603050405020304" pitchFamily="18" charset="0"/>
                <a:sym typeface="Arial"/>
              </a:rPr>
              <a:t> </a:t>
            </a:r>
            <a:r>
              <a:rPr lang="tr-TR" sz="2400" b="1" i="0" u="none" strike="noStrike" cap="none" dirty="0" err="1" smtClean="0">
                <a:solidFill>
                  <a:schemeClr val="tx1"/>
                </a:solidFill>
                <a:latin typeface="Times New Roman" panose="02020603050405020304" pitchFamily="18" charset="0"/>
                <a:cs typeface="Times New Roman" panose="02020603050405020304" pitchFamily="18" charset="0"/>
                <a:sym typeface="Arial"/>
              </a:rPr>
              <a:t>and</a:t>
            </a:r>
            <a:r>
              <a:rPr lang="tr-TR" sz="2400" b="1" i="0" u="none" strike="noStrike" cap="none" dirty="0" smtClean="0">
                <a:solidFill>
                  <a:schemeClr val="tx1"/>
                </a:solidFill>
                <a:latin typeface="Times New Roman" panose="02020603050405020304" pitchFamily="18" charset="0"/>
                <a:cs typeface="Times New Roman" panose="02020603050405020304" pitchFamily="18" charset="0"/>
                <a:sym typeface="Arial"/>
              </a:rPr>
              <a:t> </a:t>
            </a:r>
            <a:r>
              <a:rPr lang="tr-TR" sz="2400" b="1" i="0" u="none" strike="noStrike" cap="none" dirty="0" err="1" smtClean="0">
                <a:solidFill>
                  <a:schemeClr val="tx1"/>
                </a:solidFill>
                <a:latin typeface="Times New Roman" panose="02020603050405020304" pitchFamily="18" charset="0"/>
                <a:cs typeface="Times New Roman" panose="02020603050405020304" pitchFamily="18" charset="0"/>
                <a:sym typeface="Arial"/>
              </a:rPr>
              <a:t>methods</a:t>
            </a:r>
            <a:r>
              <a:rPr lang="tr-TR" sz="2400" b="1" i="0" u="none" strike="noStrike" cap="none" dirty="0" smtClean="0">
                <a:solidFill>
                  <a:schemeClr val="tx1"/>
                </a:solidFill>
                <a:latin typeface="Times New Roman" panose="02020603050405020304" pitchFamily="18" charset="0"/>
                <a:cs typeface="Times New Roman" panose="02020603050405020304" pitchFamily="18" charset="0"/>
                <a:sym typeface="Arial"/>
              </a:rPr>
              <a:t> </a:t>
            </a:r>
            <a:endParaRPr sz="24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13" name="Shape 84"/>
          <p:cNvSpPr/>
          <p:nvPr/>
        </p:nvSpPr>
        <p:spPr>
          <a:xfrm>
            <a:off x="13140881" y="23828448"/>
            <a:ext cx="9851433" cy="1051959"/>
          </a:xfrm>
          <a:prstGeom prst="rect">
            <a:avLst/>
          </a:prstGeom>
          <a:solidFill>
            <a:srgbClr val="FFE1E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lvl="0" algn="ctr"/>
            <a:r>
              <a:rPr lang="tr-TR" sz="2400" b="1" i="0" u="none" strike="noStrike" cap="none" dirty="0" err="1" smtClean="0">
                <a:solidFill>
                  <a:schemeClr val="tx1"/>
                </a:solidFill>
                <a:latin typeface="Times New Roman" panose="02020603050405020304" pitchFamily="18" charset="0"/>
                <a:cs typeface="Times New Roman" panose="02020603050405020304" pitchFamily="18" charset="0"/>
                <a:sym typeface="Arial"/>
              </a:rPr>
              <a:t>Conclusion</a:t>
            </a:r>
            <a:endParaRPr sz="24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16" name="Shape 84"/>
          <p:cNvSpPr/>
          <p:nvPr/>
        </p:nvSpPr>
        <p:spPr>
          <a:xfrm>
            <a:off x="1809345" y="27665756"/>
            <a:ext cx="21538568" cy="1005374"/>
          </a:xfrm>
          <a:prstGeom prst="rect">
            <a:avLst/>
          </a:prstGeom>
          <a:solidFill>
            <a:srgbClr val="FFE1E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lvl="0" algn="ctr"/>
            <a:r>
              <a:rPr lang="tr-TR" sz="2400" b="1" i="0" u="none" strike="noStrike" cap="none" dirty="0" err="1" smtClean="0">
                <a:solidFill>
                  <a:schemeClr val="tx1"/>
                </a:solidFill>
                <a:latin typeface="Times New Roman" panose="02020603050405020304" pitchFamily="18" charset="0"/>
                <a:cs typeface="Times New Roman" panose="02020603050405020304" pitchFamily="18" charset="0"/>
                <a:sym typeface="Arial"/>
              </a:rPr>
              <a:t>References</a:t>
            </a:r>
            <a:endParaRPr sz="24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14" name="Metin kutusu 13"/>
          <p:cNvSpPr txBox="1"/>
          <p:nvPr/>
        </p:nvSpPr>
        <p:spPr>
          <a:xfrm>
            <a:off x="1926712" y="16915822"/>
            <a:ext cx="10556406" cy="9694962"/>
          </a:xfrm>
          <a:prstGeom prst="rect">
            <a:avLst/>
          </a:prstGeom>
          <a:noFill/>
        </p:spPr>
        <p:txBody>
          <a:bodyPr wrap="square" rtlCol="0">
            <a:spAutoFit/>
          </a:bodyPr>
          <a:lstStyle/>
          <a:p>
            <a:r>
              <a:rPr lang="tr-TR" sz="2400" dirty="0" smtClean="0">
                <a:latin typeface="Times New Roman" panose="02020603050405020304" pitchFamily="18" charset="0"/>
                <a:cs typeface="Times New Roman" panose="02020603050405020304" pitchFamily="18" charset="0"/>
              </a:rPr>
              <a:t>A total of 40 </a:t>
            </a:r>
            <a:r>
              <a:rPr lang="tr-TR" sz="2400" dirty="0" err="1" smtClean="0">
                <a:latin typeface="Times New Roman" panose="02020603050405020304" pitchFamily="18" charset="0"/>
                <a:cs typeface="Times New Roman" panose="02020603050405020304" pitchFamily="18" charset="0"/>
              </a:rPr>
              <a:t>males</a:t>
            </a:r>
            <a:r>
              <a:rPr lang="tr-T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AS, 20 healthy) were included in the study. Bath Disease Activity Index (BASDAI), Functional Index (BASFI), and AS quality of life (</a:t>
            </a:r>
            <a:r>
              <a:rPr lang="en-US" sz="2400" dirty="0" err="1">
                <a:latin typeface="Times New Roman" panose="02020603050405020304" pitchFamily="18" charset="0"/>
                <a:cs typeface="Times New Roman" panose="02020603050405020304" pitchFamily="18" charset="0"/>
              </a:rPr>
              <a:t>ASQoL</a:t>
            </a:r>
            <a:r>
              <a:rPr lang="en-US" sz="2400" dirty="0">
                <a:latin typeface="Times New Roman" panose="02020603050405020304" pitchFamily="18" charset="0"/>
                <a:cs typeface="Times New Roman" panose="02020603050405020304" pitchFamily="18" charset="0"/>
              </a:rPr>
              <a:t>) scores were recorded.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muscle strength of the participants was measured with the manual hand dynamometer (Lafayette manual muscle tester, Lafayette instrument company, IN, USA) owned by the researcher</a:t>
            </a:r>
            <a:r>
              <a:rPr lang="en-US" sz="2400"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maximum (max) and mean elbow flexion, extension, (EF, EE), wrist flexion, extension (WF, WE), radial </a:t>
            </a:r>
            <a:r>
              <a:rPr lang="en-US" sz="2400" dirty="0" err="1">
                <a:latin typeface="Times New Roman" panose="02020603050405020304" pitchFamily="18" charset="0"/>
                <a:cs typeface="Times New Roman" panose="02020603050405020304" pitchFamily="18" charset="0"/>
              </a:rPr>
              <a:t>deviasion</a:t>
            </a:r>
            <a:r>
              <a:rPr lang="en-US" sz="2400" dirty="0">
                <a:latin typeface="Times New Roman" panose="02020603050405020304" pitchFamily="18" charset="0"/>
                <a:cs typeface="Times New Roman" panose="02020603050405020304" pitchFamily="18" charset="0"/>
              </a:rPr>
              <a:t>, ulnar </a:t>
            </a:r>
            <a:r>
              <a:rPr lang="en-US" sz="2400" dirty="0" err="1">
                <a:latin typeface="Times New Roman" panose="02020603050405020304" pitchFamily="18" charset="0"/>
                <a:cs typeface="Times New Roman" panose="02020603050405020304" pitchFamily="18" charset="0"/>
              </a:rPr>
              <a:t>deviasion</a:t>
            </a:r>
            <a:r>
              <a:rPr lang="en-US" sz="2400" dirty="0">
                <a:latin typeface="Times New Roman" panose="02020603050405020304" pitchFamily="18" charset="0"/>
                <a:cs typeface="Times New Roman" panose="02020603050405020304" pitchFamily="18" charset="0"/>
              </a:rPr>
              <a:t> muscle strengths of the patients in both groups were </a:t>
            </a:r>
            <a:r>
              <a:rPr lang="en-US" sz="2400" dirty="0" smtClean="0">
                <a:latin typeface="Times New Roman" panose="02020603050405020304" pitchFamily="18" charset="0"/>
                <a:cs typeface="Times New Roman" panose="02020603050405020304" pitchFamily="18" charset="0"/>
              </a:rPr>
              <a:t>measured</a:t>
            </a:r>
            <a:r>
              <a:rPr lang="tr-TR"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Bath Ankylosing Spondylitis Disease Activity Index (BASDAI) test: The 5 main symptoms of AS are measured in the questionnaire, where the total score of questions about the activity of the disease is between 0 and 10 (0 = no problem, 10 = worst problem). The resulting 0-50 score is divided by 5 to obtain the final 0-10 BASDAI score. Scores of 4 or higher indicate suboptimal control of the disease, and these patients are often good candidates for a change in their medical management.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Bath Ankylosing Spondylitis Functional Index (BASFI) test: It consists of 10 questions. The first 8 questions evaluate activities related to functional anatomical limitations due to the course of this inflammatory disease. The last 2 questions assess patients' ability to cope with daily life.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AS Quality of Life Questionnaire (</a:t>
            </a:r>
            <a:r>
              <a:rPr lang="en-US" sz="2400" dirty="0" err="1">
                <a:latin typeface="Times New Roman" panose="02020603050405020304" pitchFamily="18" charset="0"/>
                <a:cs typeface="Times New Roman" panose="02020603050405020304" pitchFamily="18" charset="0"/>
              </a:rPr>
              <a:t>ASQol</a:t>
            </a:r>
            <a:r>
              <a:rPr lang="en-US" sz="2400" dirty="0">
                <a:latin typeface="Times New Roman" panose="02020603050405020304" pitchFamily="18" charset="0"/>
                <a:cs typeface="Times New Roman" panose="02020603050405020304" pitchFamily="18" charset="0"/>
              </a:rPr>
              <a:t>): A disease-specific measure of need-based quality of life developed in the United Kingdom and the Netherlands. In this questionnaire consisting of 18 questions, patients answer the question as 'yes' or 'no'. The score is obtained by adding the number of 'yes' answers. A high score indicates that the disease impairs the quality of life more.</a:t>
            </a:r>
            <a:endParaRPr lang="tr-TR" sz="2400" dirty="0">
              <a:latin typeface="Times New Roman" panose="02020603050405020304" pitchFamily="18" charset="0"/>
              <a:cs typeface="Times New Roman" panose="02020603050405020304" pitchFamily="18" charset="0"/>
            </a:endParaRPr>
          </a:p>
        </p:txBody>
      </p:sp>
      <p:sp>
        <p:nvSpPr>
          <p:cNvPr id="15" name="Metin kutusu 14"/>
          <p:cNvSpPr txBox="1"/>
          <p:nvPr/>
        </p:nvSpPr>
        <p:spPr>
          <a:xfrm>
            <a:off x="13290069" y="6683316"/>
            <a:ext cx="9851433"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There was no meaningful difference between AS patients and healthy volunteers in terms of muscle strength. The symptom duration was found to have a moderate negative correlation with all the muscle strengths(EF, EE, WF, WE, radial deviation, ulnar deviation). In the patient group, a significant negative correlation was found between the BASDAI and BASFI and all muscle groups.</a:t>
            </a:r>
            <a:endParaRPr lang="tr-TR" sz="2400" dirty="0">
              <a:latin typeface="Times New Roman" panose="02020603050405020304" pitchFamily="18" charset="0"/>
              <a:cs typeface="Times New Roman" panose="02020603050405020304" pitchFamily="18" charset="0"/>
            </a:endParaRPr>
          </a:p>
        </p:txBody>
      </p:sp>
      <p:sp>
        <p:nvSpPr>
          <p:cNvPr id="17" name="Metin kutusu 16"/>
          <p:cNvSpPr txBox="1"/>
          <p:nvPr/>
        </p:nvSpPr>
        <p:spPr>
          <a:xfrm>
            <a:off x="13290069" y="25225262"/>
            <a:ext cx="9754157"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There was no meaningful difference between AS patients and healthy volunteers in terms of muscle strength but the higher the disease activity and functionality, the lower the muscle strength in the AS group. Strengthening specific muscle groups for the desired goal can be a reasonable strategy.</a:t>
            </a:r>
            <a:endParaRPr lang="tr-TR" sz="2400" dirty="0">
              <a:latin typeface="Times New Roman" panose="02020603050405020304" pitchFamily="18" charset="0"/>
              <a:cs typeface="Times New Roman" panose="02020603050405020304" pitchFamily="18" charset="0"/>
            </a:endParaRPr>
          </a:p>
        </p:txBody>
      </p:sp>
      <p:sp>
        <p:nvSpPr>
          <p:cNvPr id="18" name="Metin kutusu 17"/>
          <p:cNvSpPr txBox="1"/>
          <p:nvPr/>
        </p:nvSpPr>
        <p:spPr>
          <a:xfrm>
            <a:off x="2118606" y="29133623"/>
            <a:ext cx="20965937" cy="1569660"/>
          </a:xfrm>
          <a:prstGeom prst="rect">
            <a:avLst/>
          </a:prstGeom>
          <a:noFill/>
        </p:spPr>
        <p:txBody>
          <a:bodyPr wrap="square" rtlCol="0">
            <a:spAutoFit/>
          </a:bodyPr>
          <a:lstStyle/>
          <a:p>
            <a:pPr marL="457200" indent="-457200">
              <a:buAutoNum type="arabicPeriod"/>
            </a:pPr>
            <a:r>
              <a:rPr lang="tr-TR" sz="2400" dirty="0" err="1" smtClean="0">
                <a:latin typeface="Times New Roman" panose="02020603050405020304" pitchFamily="18" charset="0"/>
                <a:cs typeface="Times New Roman" panose="02020603050405020304" pitchFamily="18" charset="0"/>
              </a:rPr>
              <a:t>Davis</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JC, </a:t>
            </a:r>
            <a:r>
              <a:rPr lang="tr-TR" sz="2400" dirty="0" err="1">
                <a:latin typeface="Times New Roman" panose="02020603050405020304" pitchFamily="18" charset="0"/>
                <a:cs typeface="Times New Roman" panose="02020603050405020304" pitchFamily="18" charset="0"/>
              </a:rPr>
              <a:t>van</a:t>
            </a:r>
            <a:r>
              <a:rPr lang="tr-TR" sz="2400" dirty="0">
                <a:latin typeface="Times New Roman" panose="02020603050405020304" pitchFamily="18" charset="0"/>
                <a:cs typeface="Times New Roman" panose="02020603050405020304" pitchFamily="18" charset="0"/>
              </a:rPr>
              <a:t> der </a:t>
            </a:r>
            <a:r>
              <a:rPr lang="tr-TR" sz="2400" dirty="0" err="1">
                <a:latin typeface="Times New Roman" panose="02020603050405020304" pitchFamily="18" charset="0"/>
                <a:cs typeface="Times New Roman" panose="02020603050405020304" pitchFamily="18" charset="0"/>
              </a:rPr>
              <a:t>Heijde</a:t>
            </a:r>
            <a:r>
              <a:rPr lang="tr-TR" sz="2400" dirty="0">
                <a:latin typeface="Times New Roman" panose="02020603050405020304" pitchFamily="18" charset="0"/>
                <a:cs typeface="Times New Roman" panose="02020603050405020304" pitchFamily="18" charset="0"/>
              </a:rPr>
              <a:t> D, </a:t>
            </a:r>
            <a:r>
              <a:rPr lang="tr-TR" sz="2400" dirty="0" err="1">
                <a:latin typeface="Times New Roman" panose="02020603050405020304" pitchFamily="18" charset="0"/>
                <a:cs typeface="Times New Roman" panose="02020603050405020304" pitchFamily="18" charset="0"/>
              </a:rPr>
              <a:t>Dougados</a:t>
            </a:r>
            <a:r>
              <a:rPr lang="tr-TR" sz="2400" dirty="0">
                <a:latin typeface="Times New Roman" panose="02020603050405020304" pitchFamily="18" charset="0"/>
                <a:cs typeface="Times New Roman" panose="02020603050405020304" pitchFamily="18" charset="0"/>
              </a:rPr>
              <a:t> M, </a:t>
            </a:r>
            <a:r>
              <a:rPr lang="tr-TR" sz="2400" dirty="0" err="1">
                <a:latin typeface="Times New Roman" panose="02020603050405020304" pitchFamily="18" charset="0"/>
                <a:cs typeface="Times New Roman" panose="02020603050405020304" pitchFamily="18" charset="0"/>
              </a:rPr>
              <a:t>Woolley</a:t>
            </a:r>
            <a:r>
              <a:rPr lang="tr-TR" sz="2400" dirty="0">
                <a:latin typeface="Times New Roman" panose="02020603050405020304" pitchFamily="18" charset="0"/>
                <a:cs typeface="Times New Roman" panose="02020603050405020304" pitchFamily="18" charset="0"/>
              </a:rPr>
              <a:t> JM. </a:t>
            </a:r>
            <a:r>
              <a:rPr lang="tr-TR" sz="2400" dirty="0" err="1">
                <a:latin typeface="Times New Roman" panose="02020603050405020304" pitchFamily="18" charset="0"/>
                <a:cs typeface="Times New Roman" panose="02020603050405020304" pitchFamily="18" charset="0"/>
              </a:rPr>
              <a:t>Reductions</a:t>
            </a:r>
            <a:r>
              <a:rPr lang="tr-TR" sz="2400" dirty="0">
                <a:latin typeface="Times New Roman" panose="02020603050405020304" pitchFamily="18" charset="0"/>
                <a:cs typeface="Times New Roman" panose="02020603050405020304" pitchFamily="18" charset="0"/>
              </a:rPr>
              <a:t> in </a:t>
            </a:r>
            <a:r>
              <a:rPr lang="tr-TR" sz="2400" dirty="0" err="1">
                <a:latin typeface="Times New Roman" panose="02020603050405020304" pitchFamily="18" charset="0"/>
                <a:cs typeface="Times New Roman" panose="02020603050405020304" pitchFamily="18" charset="0"/>
              </a:rPr>
              <a:t>health-related</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quality</a:t>
            </a:r>
            <a:r>
              <a:rPr lang="tr-TR" sz="2400" dirty="0">
                <a:latin typeface="Times New Roman" panose="02020603050405020304" pitchFamily="18" charset="0"/>
                <a:cs typeface="Times New Roman" panose="02020603050405020304" pitchFamily="18" charset="0"/>
              </a:rPr>
              <a:t> of life in </a:t>
            </a:r>
            <a:r>
              <a:rPr lang="tr-TR" sz="2400" dirty="0" err="1">
                <a:latin typeface="Times New Roman" panose="02020603050405020304" pitchFamily="18" charset="0"/>
                <a:cs typeface="Times New Roman" panose="02020603050405020304" pitchFamily="18" charset="0"/>
              </a:rPr>
              <a:t>patients</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with</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ankylosing</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spondylitis</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and</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improvements</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with</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etanercept</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therapy</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Arthritis</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Rheum</a:t>
            </a:r>
            <a:r>
              <a:rPr lang="tr-TR" sz="2400" dirty="0">
                <a:latin typeface="Times New Roman" panose="02020603050405020304" pitchFamily="18" charset="0"/>
                <a:cs typeface="Times New Roman" panose="02020603050405020304" pitchFamily="18" charset="0"/>
              </a:rPr>
              <a:t>. 2005;53:494–501</a:t>
            </a:r>
            <a:r>
              <a:rPr lang="tr-TR" sz="2400" dirty="0" smtClean="0">
                <a:latin typeface="Times New Roman" panose="02020603050405020304" pitchFamily="18" charset="0"/>
                <a:cs typeface="Times New Roman" panose="02020603050405020304" pitchFamily="18" charset="0"/>
              </a:rPr>
              <a:t>.</a:t>
            </a:r>
          </a:p>
          <a:p>
            <a:pPr marL="457200" indent="-457200">
              <a:buAutoNum type="arabicPeriod"/>
            </a:pPr>
            <a:r>
              <a:rPr lang="tr-TR" sz="2400" dirty="0" err="1" smtClean="0">
                <a:latin typeface="Times New Roman" panose="02020603050405020304" pitchFamily="18" charset="0"/>
                <a:cs typeface="Times New Roman" panose="02020603050405020304" pitchFamily="18" charset="0"/>
              </a:rPr>
              <a:t>Plasqui</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G, </a:t>
            </a:r>
            <a:r>
              <a:rPr lang="tr-TR" sz="2400" dirty="0" err="1">
                <a:latin typeface="Times New Roman" panose="02020603050405020304" pitchFamily="18" charset="0"/>
                <a:cs typeface="Times New Roman" panose="02020603050405020304" pitchFamily="18" charset="0"/>
              </a:rPr>
              <a:t>Boonen</a:t>
            </a:r>
            <a:r>
              <a:rPr lang="tr-TR" sz="2400" dirty="0">
                <a:latin typeface="Times New Roman" panose="02020603050405020304" pitchFamily="18" charset="0"/>
                <a:cs typeface="Times New Roman" panose="02020603050405020304" pitchFamily="18" charset="0"/>
              </a:rPr>
              <a:t> A, </a:t>
            </a:r>
            <a:r>
              <a:rPr lang="tr-TR" sz="2400" dirty="0" err="1">
                <a:latin typeface="Times New Roman" panose="02020603050405020304" pitchFamily="18" charset="0"/>
                <a:cs typeface="Times New Roman" panose="02020603050405020304" pitchFamily="18" charset="0"/>
              </a:rPr>
              <a:t>Geusens</a:t>
            </a:r>
            <a:r>
              <a:rPr lang="tr-TR" sz="2400" dirty="0">
                <a:latin typeface="Times New Roman" panose="02020603050405020304" pitchFamily="18" charset="0"/>
                <a:cs typeface="Times New Roman" panose="02020603050405020304" pitchFamily="18" charset="0"/>
              </a:rPr>
              <a:t> P, </a:t>
            </a:r>
            <a:r>
              <a:rPr lang="tr-TR" sz="2400" dirty="0" err="1">
                <a:latin typeface="Times New Roman" panose="02020603050405020304" pitchFamily="18" charset="0"/>
                <a:cs typeface="Times New Roman" panose="02020603050405020304" pitchFamily="18" charset="0"/>
              </a:rPr>
              <a:t>Kroot</a:t>
            </a:r>
            <a:r>
              <a:rPr lang="tr-TR" sz="2400" dirty="0">
                <a:latin typeface="Times New Roman" panose="02020603050405020304" pitchFamily="18" charset="0"/>
                <a:cs typeface="Times New Roman" panose="02020603050405020304" pitchFamily="18" charset="0"/>
              </a:rPr>
              <a:t> EJ, </a:t>
            </a:r>
            <a:r>
              <a:rPr lang="tr-TR" sz="2400" dirty="0" err="1">
                <a:latin typeface="Times New Roman" panose="02020603050405020304" pitchFamily="18" charset="0"/>
                <a:cs typeface="Times New Roman" panose="02020603050405020304" pitchFamily="18" charset="0"/>
              </a:rPr>
              <a:t>Starmans</a:t>
            </a:r>
            <a:r>
              <a:rPr lang="tr-TR" sz="2400" dirty="0">
                <a:latin typeface="Times New Roman" panose="02020603050405020304" pitchFamily="18" charset="0"/>
                <a:cs typeface="Times New Roman" panose="02020603050405020304" pitchFamily="18" charset="0"/>
              </a:rPr>
              <a:t> M, </a:t>
            </a:r>
            <a:r>
              <a:rPr lang="tr-TR" sz="2400" dirty="0" err="1">
                <a:latin typeface="Times New Roman" panose="02020603050405020304" pitchFamily="18" charset="0"/>
                <a:cs typeface="Times New Roman" panose="02020603050405020304" pitchFamily="18" charset="0"/>
              </a:rPr>
              <a:t>van</a:t>
            </a:r>
            <a:r>
              <a:rPr lang="tr-TR" sz="2400" dirty="0">
                <a:latin typeface="Times New Roman" panose="02020603050405020304" pitchFamily="18" charset="0"/>
                <a:cs typeface="Times New Roman" panose="02020603050405020304" pitchFamily="18" charset="0"/>
              </a:rPr>
              <a:t> der </a:t>
            </a:r>
            <a:r>
              <a:rPr lang="tr-TR" sz="2400" dirty="0" err="1">
                <a:latin typeface="Times New Roman" panose="02020603050405020304" pitchFamily="18" charset="0"/>
                <a:cs typeface="Times New Roman" panose="02020603050405020304" pitchFamily="18" charset="0"/>
              </a:rPr>
              <a:t>Linden</a:t>
            </a:r>
            <a:r>
              <a:rPr lang="tr-TR" sz="2400" dirty="0">
                <a:latin typeface="Times New Roman" panose="02020603050405020304" pitchFamily="18" charset="0"/>
                <a:cs typeface="Times New Roman" panose="02020603050405020304" pitchFamily="18" charset="0"/>
              </a:rPr>
              <a:t> S. </a:t>
            </a:r>
            <a:r>
              <a:rPr lang="tr-TR" sz="2400" dirty="0" err="1">
                <a:latin typeface="Times New Roman" panose="02020603050405020304" pitchFamily="18" charset="0"/>
                <a:cs typeface="Times New Roman" panose="02020603050405020304" pitchFamily="18" charset="0"/>
              </a:rPr>
              <a:t>Physical</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activity</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and</a:t>
            </a:r>
            <a:r>
              <a:rPr lang="tr-TR" sz="2400" dirty="0">
                <a:latin typeface="Times New Roman" panose="02020603050405020304" pitchFamily="18" charset="0"/>
                <a:cs typeface="Times New Roman" panose="02020603050405020304" pitchFamily="18" charset="0"/>
              </a:rPr>
              <a:t> body </a:t>
            </a:r>
            <a:r>
              <a:rPr lang="tr-TR" sz="2400" dirty="0" err="1">
                <a:latin typeface="Times New Roman" panose="02020603050405020304" pitchFamily="18" charset="0"/>
                <a:cs typeface="Times New Roman" panose="02020603050405020304" pitchFamily="18" charset="0"/>
              </a:rPr>
              <a:t>composition</a:t>
            </a:r>
            <a:r>
              <a:rPr lang="tr-TR" sz="2400" dirty="0">
                <a:latin typeface="Times New Roman" panose="02020603050405020304" pitchFamily="18" charset="0"/>
                <a:cs typeface="Times New Roman" panose="02020603050405020304" pitchFamily="18" charset="0"/>
              </a:rPr>
              <a:t> in </a:t>
            </a:r>
            <a:r>
              <a:rPr lang="tr-TR" sz="2400" dirty="0" err="1">
                <a:latin typeface="Times New Roman" panose="02020603050405020304" pitchFamily="18" charset="0"/>
                <a:cs typeface="Times New Roman" panose="02020603050405020304" pitchFamily="18" charset="0"/>
              </a:rPr>
              <a:t>patients</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with</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ankylosing</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spondylitis</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Arthritis</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Care</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Res</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Hoboken</a:t>
            </a:r>
            <a:r>
              <a:rPr lang="tr-TR" sz="2400" dirty="0">
                <a:latin typeface="Times New Roman" panose="02020603050405020304" pitchFamily="18" charset="0"/>
                <a:cs typeface="Times New Roman" panose="02020603050405020304" pitchFamily="18" charset="0"/>
              </a:rPr>
              <a:t>) 2012;64:101–107</a:t>
            </a:r>
            <a:r>
              <a:rPr lang="tr-TR" sz="2400" dirty="0" smtClean="0">
                <a:latin typeface="Times New Roman" panose="02020603050405020304" pitchFamily="18" charset="0"/>
                <a:cs typeface="Times New Roman" panose="02020603050405020304" pitchFamily="18" charset="0"/>
              </a:rPr>
              <a:t>.</a:t>
            </a:r>
            <a:endParaRPr lang="tr-TR" sz="2400" dirty="0" smtClean="0">
              <a:latin typeface="Times New Roman" panose="02020603050405020304" pitchFamily="18" charset="0"/>
              <a:cs typeface="Times New Roman" panose="02020603050405020304" pitchFamily="18" charset="0"/>
            </a:endParaRPr>
          </a:p>
        </p:txBody>
      </p:sp>
      <p:pic>
        <p:nvPicPr>
          <p:cNvPr id="21" name="Resim 20"/>
          <p:cNvPicPr/>
          <p:nvPr/>
        </p:nvPicPr>
        <p:blipFill>
          <a:blip r:embed="rId4">
            <a:extLst>
              <a:ext uri="{28A0092B-C50C-407E-A947-70E740481C1C}">
                <a14:useLocalDpi xmlns:a14="http://schemas.microsoft.com/office/drawing/2010/main" val="0"/>
              </a:ext>
            </a:extLst>
          </a:blip>
          <a:srcRect/>
          <a:stretch>
            <a:fillRect/>
          </a:stretch>
        </p:blipFill>
        <p:spPr bwMode="auto">
          <a:xfrm>
            <a:off x="2271536" y="9329912"/>
            <a:ext cx="19964399" cy="4678349"/>
          </a:xfrm>
          <a:prstGeom prst="rect">
            <a:avLst/>
          </a:prstGeom>
          <a:noFill/>
          <a:ln>
            <a:noFill/>
          </a:ln>
        </p:spPr>
      </p:pic>
      <p:pic>
        <p:nvPicPr>
          <p:cNvPr id="19" name="Resim 18"/>
          <p:cNvPicPr>
            <a:picLocks noChangeAspect="1"/>
          </p:cNvPicPr>
          <p:nvPr/>
        </p:nvPicPr>
        <p:blipFill rotWithShape="1">
          <a:blip r:embed="rId5">
            <a:extLst>
              <a:ext uri="{28A0092B-C50C-407E-A947-70E740481C1C}">
                <a14:useLocalDpi xmlns:a14="http://schemas.microsoft.com/office/drawing/2010/main" val="0"/>
              </a:ext>
            </a:extLst>
          </a:blip>
          <a:srcRect t="4038"/>
          <a:stretch/>
        </p:blipFill>
        <p:spPr>
          <a:xfrm>
            <a:off x="14098358" y="19318425"/>
            <a:ext cx="8137578" cy="3870235"/>
          </a:xfrm>
          <a:prstGeom prst="rect">
            <a:avLst/>
          </a:prstGeom>
        </p:spPr>
      </p:pic>
      <p:pic>
        <p:nvPicPr>
          <p:cNvPr id="20" name="Resim 19"/>
          <p:cNvPicPr>
            <a:picLocks noChangeAspect="1"/>
          </p:cNvPicPr>
          <p:nvPr/>
        </p:nvPicPr>
        <p:blipFill>
          <a:blip r:embed="rId6"/>
          <a:stretch>
            <a:fillRect/>
          </a:stretch>
        </p:blipFill>
        <p:spPr>
          <a:xfrm>
            <a:off x="13918121" y="15531424"/>
            <a:ext cx="9492906" cy="3015450"/>
          </a:xfrm>
          <a:prstGeom prst="rect">
            <a:avLst/>
          </a:prstGeom>
        </p:spPr>
      </p:pic>
      <p:sp>
        <p:nvSpPr>
          <p:cNvPr id="23" name="Metin kutusu 22"/>
          <p:cNvSpPr txBox="1"/>
          <p:nvPr/>
        </p:nvSpPr>
        <p:spPr>
          <a:xfrm>
            <a:off x="14188969" y="14493439"/>
            <a:ext cx="7524290" cy="830997"/>
          </a:xfrm>
          <a:prstGeom prst="rect">
            <a:avLst/>
          </a:prstGeom>
          <a:noFill/>
        </p:spPr>
        <p:txBody>
          <a:bodyPr wrap="square" rtlCol="0">
            <a:spAutoFit/>
          </a:bodyPr>
          <a:lstStyle/>
          <a:p>
            <a:r>
              <a:rPr lang="tr-TR" sz="2400" dirty="0" err="1" smtClean="0"/>
              <a:t>Volunteers</a:t>
            </a:r>
            <a:r>
              <a:rPr lang="tr-TR" sz="2400" dirty="0" smtClean="0"/>
              <a:t> </a:t>
            </a:r>
            <a:r>
              <a:rPr lang="tr-TR" sz="2400" dirty="0" err="1" smtClean="0"/>
              <a:t>age</a:t>
            </a:r>
            <a:r>
              <a:rPr lang="tr-TR" sz="2400" dirty="0" smtClean="0"/>
              <a:t>, </a:t>
            </a:r>
            <a:r>
              <a:rPr lang="tr-TR" sz="2400" dirty="0" err="1" smtClean="0"/>
              <a:t>height</a:t>
            </a:r>
            <a:r>
              <a:rPr lang="tr-TR" sz="2400" dirty="0" smtClean="0"/>
              <a:t>(cm), </a:t>
            </a:r>
            <a:r>
              <a:rPr lang="tr-TR" sz="2400" dirty="0" err="1" smtClean="0"/>
              <a:t>weight</a:t>
            </a:r>
            <a:r>
              <a:rPr lang="tr-TR" sz="2400" dirty="0" smtClean="0"/>
              <a:t>(kg) </a:t>
            </a:r>
            <a:r>
              <a:rPr lang="tr-TR" sz="2400" dirty="0" err="1" smtClean="0"/>
              <a:t>and</a:t>
            </a:r>
            <a:r>
              <a:rPr lang="tr-TR" sz="2400" dirty="0" smtClean="0"/>
              <a:t> </a:t>
            </a:r>
            <a:r>
              <a:rPr lang="tr-TR" sz="2400" dirty="0" err="1" smtClean="0"/>
              <a:t>disease</a:t>
            </a:r>
            <a:r>
              <a:rPr lang="tr-TR" sz="2400" dirty="0" smtClean="0"/>
              <a:t> </a:t>
            </a:r>
            <a:r>
              <a:rPr lang="tr-TR" sz="2400" dirty="0" err="1" smtClean="0"/>
              <a:t>duration</a:t>
            </a:r>
            <a:r>
              <a:rPr lang="tr-TR" sz="2400" dirty="0" smtClean="0"/>
              <a:t>(</a:t>
            </a:r>
            <a:r>
              <a:rPr lang="tr-TR" sz="2400" dirty="0" err="1" smtClean="0"/>
              <a:t>month</a:t>
            </a:r>
            <a:r>
              <a:rPr lang="tr-TR" sz="2400" dirty="0" smtClean="0"/>
              <a:t>) </a:t>
            </a:r>
            <a:r>
              <a:rPr lang="tr-TR" sz="2400" dirty="0" err="1" smtClean="0"/>
              <a:t>informations</a:t>
            </a:r>
            <a:endParaRPr lang="tr-TR" sz="2400" dirty="0"/>
          </a:p>
        </p:txBody>
      </p:sp>
      <p:sp>
        <p:nvSpPr>
          <p:cNvPr id="24" name="Metin kutusu 23"/>
          <p:cNvSpPr txBox="1"/>
          <p:nvPr/>
        </p:nvSpPr>
        <p:spPr>
          <a:xfrm>
            <a:off x="18565123" y="21872485"/>
            <a:ext cx="5197851" cy="830997"/>
          </a:xfrm>
          <a:prstGeom prst="rect">
            <a:avLst/>
          </a:prstGeom>
          <a:noFill/>
        </p:spPr>
        <p:txBody>
          <a:bodyPr wrap="square" rtlCol="0">
            <a:spAutoFit/>
          </a:bodyPr>
          <a:lstStyle/>
          <a:p>
            <a:r>
              <a:rPr lang="tr-TR" sz="2400" dirty="0" err="1">
                <a:latin typeface="Times New Roman" panose="02020603050405020304" pitchFamily="18" charset="0"/>
                <a:cs typeface="Times New Roman" panose="02020603050405020304" pitchFamily="18" charset="0"/>
              </a:rPr>
              <a:t>illustration</a:t>
            </a:r>
            <a:r>
              <a:rPr lang="tr-TR" sz="2400" dirty="0">
                <a:latin typeface="Times New Roman" panose="02020603050405020304" pitchFamily="18" charset="0"/>
                <a:cs typeface="Times New Roman" panose="02020603050405020304" pitchFamily="18" charset="0"/>
              </a:rPr>
              <a:t> of </a:t>
            </a:r>
            <a:r>
              <a:rPr lang="tr-TR" sz="2400" dirty="0" err="1" smtClean="0">
                <a:latin typeface="Times New Roman" panose="02020603050405020304" pitchFamily="18" charset="0"/>
                <a:cs typeface="Times New Roman" panose="02020603050405020304" pitchFamily="18" charset="0"/>
              </a:rPr>
              <a:t>the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hand</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held</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dynamometer</a:t>
            </a:r>
            <a:r>
              <a:rPr lang="tr-TR" sz="2400" dirty="0" smtClean="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measurement</a:t>
            </a:r>
            <a:endParaRPr lang="tr-TR" sz="2400" dirty="0">
              <a:latin typeface="Times New Roman" panose="02020603050405020304" pitchFamily="18" charset="0"/>
              <a:cs typeface="Times New Roman" panose="02020603050405020304" pitchFamily="18" charset="0"/>
            </a:endParaRPr>
          </a:p>
        </p:txBody>
      </p:sp>
      <p:sp>
        <p:nvSpPr>
          <p:cNvPr id="25" name="Metin kutusu 24"/>
          <p:cNvSpPr txBox="1"/>
          <p:nvPr/>
        </p:nvSpPr>
        <p:spPr>
          <a:xfrm>
            <a:off x="3338435" y="9339739"/>
            <a:ext cx="5120767" cy="461665"/>
          </a:xfrm>
          <a:prstGeom prst="rect">
            <a:avLst/>
          </a:prstGeom>
          <a:noFill/>
        </p:spPr>
        <p:txBody>
          <a:bodyPr wrap="square" rtlCol="0">
            <a:spAutoFit/>
          </a:bodyPr>
          <a:lstStyle/>
          <a:p>
            <a:r>
              <a:rPr lang="tr-TR" sz="2400" dirty="0" err="1" smtClean="0">
                <a:latin typeface="Times New Roman" panose="02020603050405020304" pitchFamily="18" charset="0"/>
                <a:cs typeface="Times New Roman" panose="02020603050405020304" pitchFamily="18" charset="0"/>
              </a:rPr>
              <a:t>Result</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statistics</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29" name="5-Nokta Yıldız 28"/>
          <p:cNvSpPr/>
          <p:nvPr/>
        </p:nvSpPr>
        <p:spPr>
          <a:xfrm>
            <a:off x="14404928" y="9833974"/>
            <a:ext cx="262903" cy="219590"/>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5-Nokta Yıldız 29"/>
          <p:cNvSpPr/>
          <p:nvPr/>
        </p:nvSpPr>
        <p:spPr>
          <a:xfrm>
            <a:off x="13061869" y="9862474"/>
            <a:ext cx="319263" cy="221393"/>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5-Nokta Yıldız 30"/>
          <p:cNvSpPr/>
          <p:nvPr/>
        </p:nvSpPr>
        <p:spPr>
          <a:xfrm>
            <a:off x="8320504" y="11263522"/>
            <a:ext cx="277395" cy="269855"/>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4" name="5-Nokta Yıldız 63"/>
          <p:cNvSpPr/>
          <p:nvPr/>
        </p:nvSpPr>
        <p:spPr>
          <a:xfrm>
            <a:off x="17626208" y="12696695"/>
            <a:ext cx="375062" cy="339048"/>
          </a:xfrm>
          <a:prstGeom prst="star5">
            <a:avLst>
              <a:gd name="adj" fmla="val 12322"/>
              <a:gd name="hf" fmla="val 105146"/>
              <a:gd name="vf" fmla="val 110557"/>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5" name="5-Nokta Yıldız 64"/>
          <p:cNvSpPr/>
          <p:nvPr/>
        </p:nvSpPr>
        <p:spPr>
          <a:xfrm>
            <a:off x="18832796" y="11246932"/>
            <a:ext cx="318832" cy="303034"/>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6" name="5-Nokta Yıldız 65"/>
          <p:cNvSpPr/>
          <p:nvPr/>
        </p:nvSpPr>
        <p:spPr>
          <a:xfrm>
            <a:off x="17659303" y="11295907"/>
            <a:ext cx="324906" cy="25405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7" name="5-Nokta Yıldız 66"/>
          <p:cNvSpPr/>
          <p:nvPr/>
        </p:nvSpPr>
        <p:spPr>
          <a:xfrm>
            <a:off x="18848827" y="12759887"/>
            <a:ext cx="318832" cy="234177"/>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693</Words>
  <Application>Microsoft Office PowerPoint</Application>
  <PresentationFormat>Özel</PresentationFormat>
  <Paragraphs>24</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Calibri</vt:lpstr>
      <vt:lpstr>Times New Roman</vt:lpstr>
      <vt:lpstr>Arial</vt:lpstr>
      <vt:lpstr>Default Design</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ASUS-PC</dc:creator>
  <cp:lastModifiedBy>Dilara Sırçancı</cp:lastModifiedBy>
  <cp:revision>19</cp:revision>
  <dcterms:modified xsi:type="dcterms:W3CDTF">2021-06-01T20:30:35Z</dcterms:modified>
</cp:coreProperties>
</file>